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5"/>
  </p:notesMasterIdLst>
  <p:sldIdLst>
    <p:sldId id="271" r:id="rId2"/>
    <p:sldId id="288" r:id="rId3"/>
    <p:sldId id="275" r:id="rId4"/>
    <p:sldId id="264" r:id="rId5"/>
    <p:sldId id="287" r:id="rId6"/>
    <p:sldId id="290" r:id="rId7"/>
    <p:sldId id="291" r:id="rId8"/>
    <p:sldId id="276" r:id="rId9"/>
    <p:sldId id="277" r:id="rId10"/>
    <p:sldId id="273" r:id="rId11"/>
    <p:sldId id="284" r:id="rId12"/>
    <p:sldId id="285" r:id="rId13"/>
    <p:sldId id="286" r:id="rId14"/>
    <p:sldId id="280" r:id="rId15"/>
    <p:sldId id="278" r:id="rId16"/>
    <p:sldId id="265" r:id="rId17"/>
    <p:sldId id="295" r:id="rId18"/>
    <p:sldId id="300" r:id="rId19"/>
    <p:sldId id="266" r:id="rId20"/>
    <p:sldId id="292" r:id="rId21"/>
    <p:sldId id="281" r:id="rId22"/>
    <p:sldId id="282" r:id="rId23"/>
    <p:sldId id="299" r:id="rId24"/>
    <p:sldId id="267" r:id="rId25"/>
    <p:sldId id="261" r:id="rId26"/>
    <p:sldId id="297" r:id="rId27"/>
    <p:sldId id="298" r:id="rId28"/>
    <p:sldId id="269" r:id="rId29"/>
    <p:sldId id="293" r:id="rId30"/>
    <p:sldId id="296" r:id="rId31"/>
    <p:sldId id="294" r:id="rId32"/>
    <p:sldId id="260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20" autoAdjust="0"/>
    <p:restoredTop sz="92868" autoAdjust="0"/>
  </p:normalViewPr>
  <p:slideViewPr>
    <p:cSldViewPr snapToGrid="0">
      <p:cViewPr varScale="1">
        <p:scale>
          <a:sx n="104" d="100"/>
          <a:sy n="104" d="100"/>
        </p:scale>
        <p:origin x="1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43C04-10CD-4649-A7E5-01173C37A7CF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55D7E-D979-449A-B74C-7A2002C9F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67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http://blog.underdog.io/post/107602021862/inside-datadogs-tech-stack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55D7E-D979-449A-B74C-7A2002C9FC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4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https://engineering.linkedin.com/kafka/benchmarking-apache-kafka-2-million-writes-second-three-cheap-machines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55D7E-D979-449A-B74C-7A2002C9FC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7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https://engineering.linkedin.com/kafka/benchmarking-apache-kafka-2-million-writes-second-three-cheap-machines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55D7E-D979-449A-B74C-7A2002C9FC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https://engineering.linkedin.com/kafka/benchmarking-apache-kafka-2-million-writes-second-three-cheap-machines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55D7E-D979-449A-B74C-7A2002C9FC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9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8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4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657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13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34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33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61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6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308465" y="6258627"/>
            <a:ext cx="5549539" cy="283366"/>
          </a:xfrm>
          <a:prstGeom prst="rect">
            <a:avLst/>
          </a:prstGeom>
          <a:effectLst/>
        </p:spPr>
        <p:txBody>
          <a:bodyPr vert="horz" lIns="6858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600" cap="none" dirty="0">
                <a:solidFill>
                  <a:schemeClr val="tx2">
                    <a:lumMod val="50000"/>
                  </a:schemeClr>
                </a:solidFill>
              </a:rPr>
              <a:t>BUILDING EVENT-DRIVEN SYSTEMS WITH APACHE KAFKA</a:t>
            </a:r>
          </a:p>
        </p:txBody>
      </p:sp>
    </p:spTree>
    <p:extLst>
      <p:ext uri="{BB962C8B-B14F-4D97-AF65-F5344CB8AC3E}">
        <p14:creationId xmlns:p14="http://schemas.microsoft.com/office/powerpoint/2010/main" val="264968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6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003350" y="6411517"/>
            <a:ext cx="5549539" cy="283366"/>
          </a:xfrm>
          <a:prstGeom prst="rect">
            <a:avLst/>
          </a:prstGeom>
          <a:effectLst/>
        </p:spPr>
        <p:txBody>
          <a:bodyPr vert="horz" lIns="68580" tIns="34290" rIns="68580" bIns="3429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350" cap="none" dirty="0">
                <a:solidFill>
                  <a:schemeClr val="tx2">
                    <a:lumMod val="50000"/>
                  </a:schemeClr>
                </a:solidFill>
              </a:rPr>
              <a:t>BUILDING EVENT-DRIVEN SYSTEMS WITH APACHE KAFKA</a:t>
            </a:r>
          </a:p>
        </p:txBody>
      </p:sp>
    </p:spTree>
    <p:extLst>
      <p:ext uri="{BB962C8B-B14F-4D97-AF65-F5344CB8AC3E}">
        <p14:creationId xmlns:p14="http://schemas.microsoft.com/office/powerpoint/2010/main" val="328225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3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8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43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4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9"/>
          <a:srcRect r="64172"/>
          <a:stretch/>
        </p:blipFill>
        <p:spPr>
          <a:xfrm flipH="1">
            <a:off x="-3" y="0"/>
            <a:ext cx="4044299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9"/>
          <a:srcRect r="27816"/>
          <a:stretch/>
        </p:blipFill>
        <p:spPr>
          <a:xfrm>
            <a:off x="-3" y="0"/>
            <a:ext cx="913655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000000">
              <a:alpha val="6902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53745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44" y="0"/>
            <a:ext cx="941524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70703" y="-86496"/>
            <a:ext cx="9551775" cy="6969210"/>
          </a:xfrm>
          <a:prstGeom prst="rect">
            <a:avLst/>
          </a:prstGeom>
          <a:solidFill>
            <a:srgbClr val="000000">
              <a:alpha val="6902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364" y="1043155"/>
            <a:ext cx="4398077" cy="1816098"/>
          </a:xfrm>
        </p:spPr>
        <p:txBody>
          <a:bodyPr>
            <a:noAutofit/>
          </a:bodyPr>
          <a:lstStyle/>
          <a:p>
            <a:pPr algn="l"/>
            <a:r>
              <a:rPr lang="en-US" sz="3300" b="1" dirty="0"/>
              <a:t>BUILDING </a:t>
            </a:r>
            <a:br>
              <a:rPr lang="en-US" sz="3300" b="1" dirty="0"/>
            </a:br>
            <a:r>
              <a:rPr lang="en-US" sz="3300" b="1" dirty="0"/>
              <a:t>EVENT-DRIVEN SYSTEMS WITH APACHE     KAFKA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832" y="4603967"/>
            <a:ext cx="2522349" cy="534671"/>
          </a:xfrm>
        </p:spPr>
        <p:txBody>
          <a:bodyPr>
            <a:normAutofit lnSpcReduction="10000"/>
          </a:bodyPr>
          <a:lstStyle/>
          <a:p>
            <a:pPr algn="l">
              <a:spcAft>
                <a:spcPts val="0"/>
              </a:spcAft>
            </a:pPr>
            <a:r>
              <a:rPr lang="en-US" b="1" dirty="0"/>
              <a:t>Brian Ritchie</a:t>
            </a:r>
          </a:p>
          <a:p>
            <a:pPr algn="l">
              <a:spcAft>
                <a:spcPts val="0"/>
              </a:spcAft>
            </a:pPr>
            <a:r>
              <a:rPr lang="en-US" sz="1400" dirty="0"/>
              <a:t>CTO, XeoHealth</a:t>
            </a:r>
          </a:p>
          <a:p>
            <a:pPr algn="l">
              <a:spcAft>
                <a:spcPts val="0"/>
              </a:spcAft>
            </a:pPr>
            <a:endParaRPr lang="en-US" sz="1050" dirty="0"/>
          </a:p>
          <a:p>
            <a:pPr algn="l">
              <a:spcAft>
                <a:spcPts val="0"/>
              </a:spcAft>
            </a:pPr>
            <a:endParaRPr lang="en-US" sz="1050" dirty="0"/>
          </a:p>
        </p:txBody>
      </p:sp>
      <p:grpSp>
        <p:nvGrpSpPr>
          <p:cNvPr id="8" name="Group 7"/>
          <p:cNvGrpSpPr/>
          <p:nvPr/>
        </p:nvGrpSpPr>
        <p:grpSpPr>
          <a:xfrm>
            <a:off x="6947559" y="6191721"/>
            <a:ext cx="2196441" cy="444186"/>
            <a:chOff x="187947" y="6178123"/>
            <a:chExt cx="2928588" cy="592248"/>
          </a:xfrm>
        </p:grpSpPr>
        <p:pic>
          <p:nvPicPr>
            <p:cNvPr id="1028" name="Picture 4" descr="https://www.codeonthebeach.com/img/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47" y="6178123"/>
              <a:ext cx="2928588" cy="50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1928618" y="6397417"/>
              <a:ext cx="1002789" cy="372954"/>
            </a:xfrm>
            <a:prstGeom prst="rect">
              <a:avLst/>
            </a:prstGeom>
            <a:effectLst/>
          </p:spPr>
          <p:txBody>
            <a:bodyPr vert="horz" lIns="68580" tIns="34290" rIns="68580" bIns="34290" rtlCol="0" anchor="b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48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sz="1800" b="1" dirty="0">
                  <a:latin typeface="+mn-lt"/>
                </a:rPr>
                <a:t>2016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2122" y="5417793"/>
            <a:ext cx="1109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@</a:t>
            </a:r>
            <a:r>
              <a:rPr lang="en-US" sz="1200" dirty="0" err="1">
                <a:latin typeface="+mj-lt"/>
              </a:rPr>
              <a:t>brian_ritchie</a:t>
            </a:r>
            <a:endParaRPr lang="en-US" sz="1200" dirty="0">
              <a:latin typeface="+mj-lt"/>
            </a:endParaRPr>
          </a:p>
        </p:txBody>
      </p:sp>
      <p:pic>
        <p:nvPicPr>
          <p:cNvPr id="1030" name="Picture 6" descr="http://www.iconsdb.com/icons/preview/white/twitter-xx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6" y="5455122"/>
            <a:ext cx="154855" cy="15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6" y="5669284"/>
            <a:ext cx="154855" cy="15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420" y="5631294"/>
            <a:ext cx="1705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brian.ritchie@gmail.com</a:t>
            </a:r>
          </a:p>
        </p:txBody>
      </p:sp>
      <p:pic>
        <p:nvPicPr>
          <p:cNvPr id="1034" name="Picture 10" descr="globe 4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92" y="5882389"/>
            <a:ext cx="170586" cy="17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1078" y="5852265"/>
            <a:ext cx="2669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http://www.dotnetpowered.com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133" y="2247961"/>
            <a:ext cx="643928" cy="6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74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supports       </a:t>
            </a:r>
            <a:r>
              <a:rPr lang="en-US" dirty="0" err="1"/>
              <a:t>kafka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8089" y="3640209"/>
            <a:ext cx="2178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♥ Linux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31173"/>
          <a:stretch/>
        </p:blipFill>
        <p:spPr>
          <a:xfrm>
            <a:off x="1395712" y="4257494"/>
            <a:ext cx="920416" cy="468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35832" b="35587"/>
          <a:stretch/>
        </p:blipFill>
        <p:spPr>
          <a:xfrm>
            <a:off x="694121" y="5157024"/>
            <a:ext cx="2323598" cy="374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45" y="806866"/>
            <a:ext cx="1456385" cy="1121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261" y="3753449"/>
            <a:ext cx="1226385" cy="6392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17719" y="4809940"/>
            <a:ext cx="275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♥ Open Source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1990" y="3987304"/>
            <a:ext cx="275871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Segoe UI Light" panose="020B0502040204020203" pitchFamily="34" charset="0"/>
                <a:cs typeface="Segoe UI Light" panose="020B0502040204020203" pitchFamily="34" charset="0"/>
              </a:rPr>
              <a:t>Nearly 1 in 3 VMs are Linux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779" y="3558135"/>
            <a:ext cx="1739315" cy="6087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779" y="4630560"/>
            <a:ext cx="1069773" cy="59939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79483" y="5183854"/>
            <a:ext cx="275871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moves to GitHub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7200" y="2480325"/>
            <a:ext cx="7788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sponsors the Kafka summit, releases Kafka .NET driver on GitHub, and even buys LinkedIn. That is some Kafka love.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236" y="1015770"/>
            <a:ext cx="643928" cy="6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7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5308" y="1855854"/>
            <a:ext cx="8411741" cy="3295568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32" y="0"/>
            <a:ext cx="7772400" cy="1456267"/>
          </a:xfrm>
        </p:spPr>
        <p:txBody>
          <a:bodyPr/>
          <a:lstStyle/>
          <a:p>
            <a:r>
              <a:rPr lang="en-US" dirty="0"/>
              <a:t>Apache      Kafka – performance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904" y="407963"/>
            <a:ext cx="643928" cy="64392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11932" y="1109158"/>
            <a:ext cx="733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Kafka performs amazingly well on modest hardware. </a:t>
            </a:r>
          </a:p>
        </p:txBody>
      </p:sp>
      <p:pic>
        <p:nvPicPr>
          <p:cNvPr id="10" name="Picture 2" descr="https://content.linkedin.com/content/dam/engineering/en-us/blog/migrated/throughput_vs_size_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6" r="2814"/>
          <a:stretch/>
        </p:blipFill>
        <p:spPr bwMode="auto">
          <a:xfrm>
            <a:off x="683531" y="1999544"/>
            <a:ext cx="5726316" cy="300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20398782">
            <a:off x="2581753" y="2999463"/>
            <a:ext cx="13642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rgbClr val="FF0000"/>
                </a:solidFill>
              </a:rPr>
              <a:t>800,000</a:t>
            </a:r>
          </a:p>
          <a:p>
            <a:pPr algn="ctr"/>
            <a:r>
              <a:rPr lang="en-US" sz="1350" dirty="0">
                <a:solidFill>
                  <a:srgbClr val="FF0000"/>
                </a:solidFill>
              </a:rPr>
              <a:t>Records/second!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7031" y="5168154"/>
            <a:ext cx="696763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https://engineering.linkedin.com/kafka/benchmarking-apache-kafka-2-million-writes-second-three-cheap-machines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78827" y="1952976"/>
            <a:ext cx="240822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Producers and consumers simultaneously accessing cluster.</a:t>
            </a:r>
          </a:p>
          <a:p>
            <a:endParaRPr lang="en-US" sz="1600" b="1" dirty="0"/>
          </a:p>
          <a:p>
            <a:r>
              <a:rPr lang="en-US" sz="1600" b="1" dirty="0"/>
              <a:t>Test on the LinkedIn Engineering Blog: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latin typeface="+mj-lt"/>
              </a:rPr>
              <a:t>3 machines in Kafka cluster, 3 to generate load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latin typeface="+mj-lt"/>
              </a:rPr>
              <a:t>6 SATA drives each, 32 GB RAM each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latin typeface="+mj-lt"/>
              </a:rPr>
              <a:t>1 GB Ethernet</a:t>
            </a:r>
          </a:p>
        </p:txBody>
      </p:sp>
    </p:spTree>
    <p:extLst>
      <p:ext uri="{BB962C8B-B14F-4D97-AF65-F5344CB8AC3E}">
        <p14:creationId xmlns:p14="http://schemas.microsoft.com/office/powerpoint/2010/main" val="96799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314" y="1675109"/>
            <a:ext cx="8072735" cy="4246619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32" y="0"/>
            <a:ext cx="7772400" cy="1456267"/>
          </a:xfrm>
        </p:spPr>
        <p:txBody>
          <a:bodyPr/>
          <a:lstStyle/>
          <a:p>
            <a:r>
              <a:rPr lang="en-US" dirty="0"/>
              <a:t>Apache      Kafka – performance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904" y="407963"/>
            <a:ext cx="643928" cy="64392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11932" y="1109158"/>
            <a:ext cx="733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Microsoft has one of the largest Kafka installations called “Siphon”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4314" y="5921728"/>
            <a:ext cx="696763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http://www.confluent.io/kafka-summit-2016-users-siphon-near-rea-time-databus-using-kafka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320" t="1884" r="43386" b="7539"/>
          <a:stretch/>
        </p:blipFill>
        <p:spPr>
          <a:xfrm>
            <a:off x="920328" y="1756372"/>
            <a:ext cx="4313975" cy="40663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9323" y="2027524"/>
            <a:ext cx="231768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1.3 million</a:t>
            </a:r>
            <a:endParaRPr lang="en-US" sz="1400" b="1" dirty="0">
              <a:latin typeface="+mj-lt"/>
            </a:endParaRPr>
          </a:p>
          <a:p>
            <a:r>
              <a:rPr lang="en-US" sz="1400" dirty="0">
                <a:latin typeface="+mj-lt"/>
              </a:rPr>
              <a:t>Events per second at peak</a:t>
            </a:r>
          </a:p>
          <a:p>
            <a:endParaRPr lang="en-US" sz="16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~1 trillion </a:t>
            </a:r>
          </a:p>
          <a:p>
            <a:r>
              <a:rPr lang="en-US" sz="1400" dirty="0">
                <a:latin typeface="+mj-lt"/>
              </a:rPr>
              <a:t>Events per day at peak</a:t>
            </a:r>
          </a:p>
          <a:p>
            <a:endParaRPr lang="en-US" sz="16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3.5 petabytes</a:t>
            </a:r>
          </a:p>
          <a:p>
            <a:r>
              <a:rPr lang="en-US" sz="1400" dirty="0">
                <a:latin typeface="+mj-lt"/>
              </a:rPr>
              <a:t>Processed per day</a:t>
            </a:r>
          </a:p>
          <a:p>
            <a:endParaRPr lang="en-US" sz="16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1,300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Production brokers</a:t>
            </a:r>
          </a:p>
        </p:txBody>
      </p:sp>
    </p:spTree>
    <p:extLst>
      <p:ext uri="{BB962C8B-B14F-4D97-AF65-F5344CB8AC3E}">
        <p14:creationId xmlns:p14="http://schemas.microsoft.com/office/powerpoint/2010/main" val="83849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637" t="5244"/>
          <a:stretch/>
        </p:blipFill>
        <p:spPr>
          <a:xfrm>
            <a:off x="887240" y="1774479"/>
            <a:ext cx="7297092" cy="4314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32" y="0"/>
            <a:ext cx="7772400" cy="1456267"/>
          </a:xfrm>
        </p:spPr>
        <p:txBody>
          <a:bodyPr/>
          <a:lstStyle/>
          <a:p>
            <a:r>
              <a:rPr lang="en-US" dirty="0"/>
              <a:t>Apache      Kafka – performance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904" y="407963"/>
            <a:ext cx="643928" cy="64392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11932" y="1109158"/>
            <a:ext cx="733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Microsoft has one of the largest Kafka installations called “Siphon”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140239" y="4799662"/>
            <a:ext cx="696763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u="sng" dirty="0">
                <a:solidFill>
                  <a:schemeClr val="bg1"/>
                </a:solidFill>
              </a:rPr>
              <a:t>http://www.confluent.io/kafka-summit-2016-users-siphon-near-rea-time-databus-using-kafka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5264" y="5568377"/>
            <a:ext cx="66045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u="sng" dirty="0">
                <a:solidFill>
                  <a:schemeClr val="bg1"/>
                </a:solidFill>
              </a:rPr>
              <a:t>https://github.com/Microsoft/Availability-Monitor-for-Kafka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9256" y="5201740"/>
            <a:ext cx="613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Availability &amp; Latency monitor for Kafka using Canary messages </a:t>
            </a:r>
          </a:p>
        </p:txBody>
      </p:sp>
    </p:spTree>
    <p:extLst>
      <p:ext uri="{BB962C8B-B14F-4D97-AF65-F5344CB8AC3E}">
        <p14:creationId xmlns:p14="http://schemas.microsoft.com/office/powerpoint/2010/main" val="3511062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–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891089" y="2701059"/>
            <a:ext cx="753477" cy="24815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producer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871663" y="2701061"/>
            <a:ext cx="753477" cy="24815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producer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351" y="4547436"/>
            <a:ext cx="753477" cy="248152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consumer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920" y="4547438"/>
            <a:ext cx="753477" cy="248152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consumer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1489" y="4547438"/>
            <a:ext cx="753477" cy="248152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consumer</a:t>
            </a:r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891089" y="4257645"/>
            <a:ext cx="883569" cy="28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1774658" y="4257646"/>
            <a:ext cx="0" cy="28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0"/>
          </p:cNvCxnSpPr>
          <p:nvPr/>
        </p:nvCxnSpPr>
        <p:spPr>
          <a:xfrm>
            <a:off x="1774658" y="4257646"/>
            <a:ext cx="883569" cy="28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28" idx="0"/>
          </p:cNvCxnSpPr>
          <p:nvPr/>
        </p:nvCxnSpPr>
        <p:spPr>
          <a:xfrm>
            <a:off x="1267830" y="2949213"/>
            <a:ext cx="498559" cy="36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28" idx="0"/>
          </p:cNvCxnSpPr>
          <p:nvPr/>
        </p:nvCxnSpPr>
        <p:spPr>
          <a:xfrm flipH="1">
            <a:off x="1766389" y="2949213"/>
            <a:ext cx="482015" cy="362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38763" y="2706598"/>
            <a:ext cx="430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Producers publish messages to a Kafka topic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38763" y="4512693"/>
            <a:ext cx="516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Consumers subscribe to topics and process messages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7633" y="3311499"/>
            <a:ext cx="1717508" cy="92308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/>
              <a:t>Kafka cluster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12910" y="3588225"/>
            <a:ext cx="75347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broker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89648" y="3911405"/>
            <a:ext cx="75347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broker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819025" y="3593020"/>
            <a:ext cx="75347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broker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38763" y="3573800"/>
            <a:ext cx="561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 Kafka cluster is made up of one or more brokers (nodes)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73" y="1015770"/>
            <a:ext cx="643928" cy="64392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781553" y="3943352"/>
            <a:ext cx="688055" cy="29123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b="1" dirty="0"/>
              <a:t>Zookeeper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26018" y="3950466"/>
            <a:ext cx="383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Kafka uses Zookeeper for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256084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– role of zookeeper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1659" y="3210721"/>
            <a:ext cx="4962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What is </a:t>
            </a:r>
            <a:r>
              <a:rPr lang="en-US" sz="1600" b="1" dirty="0" err="1"/>
              <a:t>ZooKeeper</a:t>
            </a:r>
            <a:r>
              <a:rPr lang="en-US" sz="1600" b="1" dirty="0"/>
              <a:t>?</a:t>
            </a:r>
          </a:p>
          <a:p>
            <a:r>
              <a:rPr lang="en-US" sz="1600" dirty="0" err="1">
                <a:latin typeface="+mj-lt"/>
              </a:rPr>
              <a:t>ZooKeeper</a:t>
            </a:r>
            <a:r>
              <a:rPr lang="en-US" sz="1600" dirty="0">
                <a:latin typeface="+mj-lt"/>
              </a:rPr>
              <a:t> is a centralized service for maintaining configuration information, naming, providing distributed synchronization, and providing group services to distributed applications.</a:t>
            </a:r>
          </a:p>
          <a:p>
            <a:endParaRPr lang="en-US" sz="1600" dirty="0"/>
          </a:p>
          <a:p>
            <a:r>
              <a:rPr lang="en-US" sz="1600" b="1" dirty="0"/>
              <a:t>Role of </a:t>
            </a:r>
            <a:r>
              <a:rPr lang="en-US" sz="1600" b="1" dirty="0" err="1"/>
              <a:t>ZooKeeper</a:t>
            </a:r>
            <a:r>
              <a:rPr lang="en-US" sz="1600" b="1" dirty="0"/>
              <a:t> in Kafka</a:t>
            </a:r>
          </a:p>
          <a:p>
            <a:r>
              <a:rPr lang="en-US" sz="1600" dirty="0">
                <a:latin typeface="+mj-lt"/>
              </a:rPr>
              <a:t>It is responsible for: maintaining consumer offsets and topic lists, leader election, and general state information.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28" y="1015770"/>
            <a:ext cx="643928" cy="6439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9" y="2118522"/>
            <a:ext cx="816548" cy="9766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49782" y="2433699"/>
            <a:ext cx="195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Apache </a:t>
            </a:r>
            <a:r>
              <a:rPr lang="en-US" dirty="0" err="1"/>
              <a:t>ZooKeeper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32" y="3296160"/>
            <a:ext cx="2839067" cy="2236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0346" y="2910459"/>
            <a:ext cx="304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zk</a:t>
            </a:r>
            <a:r>
              <a:rPr lang="en-US" dirty="0"/>
              <a:t>-web: Web UI for </a:t>
            </a:r>
            <a:r>
              <a:rPr lang="en-US" dirty="0" err="1"/>
              <a:t>ZooKeeper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19247" y="5532447"/>
            <a:ext cx="24577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https://github.com/qiuxiafei/zk-web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9247" y="5729277"/>
            <a:ext cx="3488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Or get the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93394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– topics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27" y="1005484"/>
            <a:ext cx="643928" cy="64392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77516" y="2859806"/>
            <a:ext cx="2465666" cy="195735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/>
              <a:t>Kafka topic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447380" y="3107649"/>
            <a:ext cx="753477" cy="248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producer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474284" y="4196169"/>
            <a:ext cx="753477" cy="248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producer</a:t>
            </a:r>
          </a:p>
        </p:txBody>
      </p:sp>
      <p:cxnSp>
        <p:nvCxnSpPr>
          <p:cNvPr id="42" name="Straight Arrow Connector 41"/>
          <p:cNvCxnSpPr>
            <a:stCxn id="40" idx="1"/>
            <a:endCxn id="49" idx="3"/>
          </p:cNvCxnSpPr>
          <p:nvPr/>
        </p:nvCxnSpPr>
        <p:spPr>
          <a:xfrm flipH="1">
            <a:off x="2696598" y="3231725"/>
            <a:ext cx="750784" cy="265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1"/>
            <a:endCxn id="61" idx="3"/>
          </p:cNvCxnSpPr>
          <p:nvPr/>
        </p:nvCxnSpPr>
        <p:spPr>
          <a:xfrm flipH="1" flipV="1">
            <a:off x="2696596" y="3885931"/>
            <a:ext cx="777689" cy="434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606362" y="3372874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786689" y="3372873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967016" y="3372873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147343" y="3372872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336318" y="3372871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516269" y="3372870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43182" y="3100155"/>
            <a:ext cx="45076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writes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06362" y="3762025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786689" y="3762024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67016" y="3762024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147343" y="3762023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336318" y="3762022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606362" y="4165515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786689" y="4165515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967016" y="4165514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147343" y="4165513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336318" y="4165512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516269" y="3761857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29071" y="3983571"/>
            <a:ext cx="45076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writes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484030" y="5129296"/>
            <a:ext cx="753477" cy="248152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consumer</a:t>
            </a:r>
          </a:p>
        </p:txBody>
      </p:sp>
      <p:cxnSp>
        <p:nvCxnSpPr>
          <p:cNvPr id="67" name="Straight Arrow Connector 66"/>
          <p:cNvCxnSpPr>
            <a:stCxn id="66" idx="0"/>
            <a:endCxn id="58" idx="2"/>
          </p:cNvCxnSpPr>
          <p:nvPr/>
        </p:nvCxnSpPr>
        <p:spPr>
          <a:xfrm flipV="1">
            <a:off x="1860768" y="4413664"/>
            <a:ext cx="196412" cy="71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6" idx="0"/>
            <a:endCxn id="52" idx="2"/>
          </p:cNvCxnSpPr>
          <p:nvPr/>
        </p:nvCxnSpPr>
        <p:spPr>
          <a:xfrm flipV="1">
            <a:off x="1860768" y="4010175"/>
            <a:ext cx="196412" cy="111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892842" y="2409510"/>
            <a:ext cx="753477" cy="248152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consumer</a:t>
            </a:r>
          </a:p>
        </p:txBody>
      </p:sp>
      <p:cxnSp>
        <p:nvCxnSpPr>
          <p:cNvPr id="79" name="Straight Arrow Connector 78"/>
          <p:cNvCxnSpPr>
            <a:stCxn id="78" idx="2"/>
          </p:cNvCxnSpPr>
          <p:nvPr/>
        </p:nvCxnSpPr>
        <p:spPr>
          <a:xfrm flipH="1">
            <a:off x="2196084" y="2657660"/>
            <a:ext cx="73497" cy="72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533527" y="4890842"/>
            <a:ext cx="4235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74255" y="2658026"/>
            <a:ext cx="4235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reads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20725" y="3398841"/>
            <a:ext cx="6351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Partition 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20725" y="3787993"/>
            <a:ext cx="6351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Partition 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29842" y="4192399"/>
            <a:ext cx="6351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Partition 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787066" y="2931642"/>
            <a:ext cx="4085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Producers write messages to the end of a partition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Messages can be round robin load balanced across partitions or assigned by a function.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787064" y="3971997"/>
            <a:ext cx="4021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Consumers read from the lowest offset to the highest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Unlike most queuing systems, state is not maintained on the server. Each consumer tracks its own offset.</a:t>
            </a:r>
          </a:p>
          <a:p>
            <a:endParaRPr lang="en-US" sz="1600" dirty="0"/>
          </a:p>
        </p:txBody>
      </p:sp>
      <p:cxnSp>
        <p:nvCxnSpPr>
          <p:cNvPr id="97" name="Straight Arrow Connector 96"/>
          <p:cNvCxnSpPr>
            <a:stCxn id="78" idx="2"/>
            <a:endCxn id="53" idx="0"/>
          </p:cNvCxnSpPr>
          <p:nvPr/>
        </p:nvCxnSpPr>
        <p:spPr>
          <a:xfrm flipH="1">
            <a:off x="2237507" y="2657662"/>
            <a:ext cx="32074" cy="1104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59" idx="0"/>
          </p:cNvCxnSpPr>
          <p:nvPr/>
        </p:nvCxnSpPr>
        <p:spPr>
          <a:xfrm flipH="1">
            <a:off x="2237508" y="2663844"/>
            <a:ext cx="79693" cy="1501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66" idx="0"/>
            <a:endCxn id="46" idx="2"/>
          </p:cNvCxnSpPr>
          <p:nvPr/>
        </p:nvCxnSpPr>
        <p:spPr>
          <a:xfrm flipV="1">
            <a:off x="1860768" y="3621024"/>
            <a:ext cx="196412" cy="1508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5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– more on partitions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27" y="1005484"/>
            <a:ext cx="643928" cy="64392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387081" y="2306953"/>
            <a:ext cx="7715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Partitions for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more partitions you have, the more throughput you get when consuming data.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partition must fit entirely on a single server. 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87081" y="3709446"/>
            <a:ext cx="84219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Partitions for 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Kafka only guarantees message order within the same partition.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need strong ordering, make sure that data is pinned to a single partition based on some sort of key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501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– Persistence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27" y="1005484"/>
            <a:ext cx="643928" cy="64392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867227" y="2733057"/>
            <a:ext cx="2465666" cy="195735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b="1" dirty="0"/>
              <a:t>Kafka topic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896073" y="3246125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76400" y="3246124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256727" y="3246124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437054" y="3246123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26029" y="3246122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05980" y="3246121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896073" y="3635276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076400" y="3635275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256727" y="3635275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437054" y="3635274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626029" y="3635273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896073" y="4038766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76400" y="4038766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256727" y="4038765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437054" y="4038764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626029" y="4038763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805980" y="3635108"/>
            <a:ext cx="180327" cy="24815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210436" y="3272092"/>
            <a:ext cx="6351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Partition 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210436" y="3661244"/>
            <a:ext cx="6351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Partition 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19553" y="4065650"/>
            <a:ext cx="6351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Partition 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882146" y="2452931"/>
            <a:ext cx="4791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messages are written to disk and replicated.</a:t>
            </a:r>
          </a:p>
          <a:p>
            <a:endParaRPr lang="en-US" sz="2000" dirty="0"/>
          </a:p>
          <a:p>
            <a:r>
              <a:rPr lang="en-US" sz="2000" dirty="0"/>
              <a:t>Messages are not removed from Kafka when they are read from a topic.</a:t>
            </a:r>
          </a:p>
          <a:p>
            <a:endParaRPr lang="en-US" sz="2000" dirty="0"/>
          </a:p>
          <a:p>
            <a:r>
              <a:rPr lang="en-US" sz="2000" dirty="0"/>
              <a:t>A cleanup process will remove old messages based on a sliding timeframe.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6865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ular Callout 8"/>
          <p:cNvSpPr/>
          <p:nvPr/>
        </p:nvSpPr>
        <p:spPr>
          <a:xfrm>
            <a:off x="577515" y="4842560"/>
            <a:ext cx="3280110" cy="432758"/>
          </a:xfrm>
          <a:prstGeom prst="wedgeRectCallout">
            <a:avLst>
              <a:gd name="adj1" fmla="val -22805"/>
              <a:gd name="adj2" fmla="val 71883"/>
            </a:avLst>
          </a:prstGeom>
          <a:solidFill>
            <a:srgbClr val="00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– consumer groups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05" y="1015770"/>
            <a:ext cx="643928" cy="64392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77516" y="3239503"/>
            <a:ext cx="3280109" cy="123925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050" b="1" dirty="0"/>
              <a:t>Kafka topic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62066" y="4892769"/>
            <a:ext cx="717224" cy="292313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consumer </a:t>
            </a:r>
          </a:p>
          <a:p>
            <a:pPr algn="ctr"/>
            <a:r>
              <a:rPr lang="en-US" sz="900" dirty="0"/>
              <a:t>1</a:t>
            </a:r>
          </a:p>
        </p:txBody>
      </p:sp>
      <p:cxnSp>
        <p:nvCxnSpPr>
          <p:cNvPr id="67" name="Straight Arrow Connector 66"/>
          <p:cNvCxnSpPr>
            <a:stCxn id="66" idx="0"/>
            <a:endCxn id="88" idx="2"/>
          </p:cNvCxnSpPr>
          <p:nvPr/>
        </p:nvCxnSpPr>
        <p:spPr>
          <a:xfrm flipV="1">
            <a:off x="1020678" y="4019924"/>
            <a:ext cx="148009" cy="8728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500094" y="4892769"/>
            <a:ext cx="684427" cy="292313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consumer</a:t>
            </a:r>
          </a:p>
          <a:p>
            <a:pPr algn="ctr"/>
            <a:r>
              <a:rPr lang="en-US" sz="900" dirty="0"/>
              <a:t>2</a:t>
            </a:r>
          </a:p>
        </p:txBody>
      </p:sp>
      <p:cxnSp>
        <p:nvCxnSpPr>
          <p:cNvPr id="71" name="Straight Arrow Connector 70"/>
          <p:cNvCxnSpPr>
            <a:stCxn id="70" idx="0"/>
            <a:endCxn id="89" idx="2"/>
          </p:cNvCxnSpPr>
          <p:nvPr/>
        </p:nvCxnSpPr>
        <p:spPr>
          <a:xfrm flipV="1">
            <a:off x="1842308" y="4019274"/>
            <a:ext cx="8776" cy="873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09002" y="2756130"/>
            <a:ext cx="753477" cy="248152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consumer</a:t>
            </a:r>
          </a:p>
        </p:txBody>
      </p:sp>
      <p:cxnSp>
        <p:nvCxnSpPr>
          <p:cNvPr id="75" name="Straight Arrow Connector 74"/>
          <p:cNvCxnSpPr>
            <a:stCxn id="74" idx="2"/>
            <a:endCxn id="88" idx="0"/>
          </p:cNvCxnSpPr>
          <p:nvPr/>
        </p:nvCxnSpPr>
        <p:spPr>
          <a:xfrm>
            <a:off x="985741" y="3004282"/>
            <a:ext cx="182946" cy="796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2"/>
            <a:endCxn id="89" idx="0"/>
          </p:cNvCxnSpPr>
          <p:nvPr/>
        </p:nvCxnSpPr>
        <p:spPr>
          <a:xfrm>
            <a:off x="985741" y="3004282"/>
            <a:ext cx="865343" cy="795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85568" y="3026881"/>
            <a:ext cx="4235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reads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11563" y="4654317"/>
            <a:ext cx="37534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reads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813508" y="4646353"/>
            <a:ext cx="4235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reads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51132" y="3800633"/>
            <a:ext cx="635110" cy="219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25" dirty="0"/>
              <a:t>Partition 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533529" y="3799983"/>
            <a:ext cx="635110" cy="219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25" dirty="0"/>
              <a:t>Partition 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215924" y="3805204"/>
            <a:ext cx="635110" cy="219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25" dirty="0"/>
              <a:t>Partition 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611104" y="3163015"/>
            <a:ext cx="39298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Each consumer group is a “logical subscriber”</a:t>
            </a:r>
          </a:p>
          <a:p>
            <a:endParaRPr lang="en-US" sz="1600" dirty="0"/>
          </a:p>
          <a:p>
            <a:r>
              <a:rPr lang="en-US" sz="1600" dirty="0"/>
              <a:t>Messages are processed in parallel by consumers</a:t>
            </a:r>
          </a:p>
          <a:p>
            <a:endParaRPr lang="en-US" sz="1600" dirty="0"/>
          </a:p>
          <a:p>
            <a:r>
              <a:rPr lang="en-US" sz="1600" dirty="0"/>
              <a:t>Only one consumer is assigned to a partition in a consumer group.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305321" y="4892769"/>
            <a:ext cx="688760" cy="292313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consumer</a:t>
            </a:r>
          </a:p>
          <a:p>
            <a:pPr algn="ctr"/>
            <a:r>
              <a:rPr lang="en-US" sz="900" dirty="0"/>
              <a:t>3</a:t>
            </a:r>
          </a:p>
        </p:txBody>
      </p:sp>
      <p:cxnSp>
        <p:nvCxnSpPr>
          <p:cNvPr id="63" name="Straight Arrow Connector 62"/>
          <p:cNvCxnSpPr>
            <a:stCxn id="55" idx="0"/>
            <a:endCxn id="90" idx="2"/>
          </p:cNvCxnSpPr>
          <p:nvPr/>
        </p:nvCxnSpPr>
        <p:spPr>
          <a:xfrm flipH="1" flipV="1">
            <a:off x="2533479" y="4024495"/>
            <a:ext cx="116222" cy="868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618737" y="4646353"/>
            <a:ext cx="4235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reads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82521" y="5387611"/>
            <a:ext cx="98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Consumer Group 2</a:t>
            </a:r>
          </a:p>
        </p:txBody>
      </p:sp>
      <p:cxnSp>
        <p:nvCxnSpPr>
          <p:cNvPr id="69" name="Straight Arrow Connector 68"/>
          <p:cNvCxnSpPr>
            <a:stCxn id="72" idx="2"/>
            <a:endCxn id="90" idx="0"/>
          </p:cNvCxnSpPr>
          <p:nvPr/>
        </p:nvCxnSpPr>
        <p:spPr>
          <a:xfrm>
            <a:off x="1880009" y="3002737"/>
            <a:ext cx="653470" cy="802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503270" y="2754585"/>
            <a:ext cx="753477" cy="248152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consumer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19096" y="3032525"/>
            <a:ext cx="4235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reads</a:t>
            </a:r>
          </a:p>
        </p:txBody>
      </p:sp>
      <p:sp>
        <p:nvSpPr>
          <p:cNvPr id="77" name="Rectangular Callout 76"/>
          <p:cNvSpPr/>
          <p:nvPr/>
        </p:nvSpPr>
        <p:spPr>
          <a:xfrm rot="10800000">
            <a:off x="514350" y="2668252"/>
            <a:ext cx="1845343" cy="395693"/>
          </a:xfrm>
          <a:prstGeom prst="wedgeRectCallout">
            <a:avLst>
              <a:gd name="adj1" fmla="val -19763"/>
              <a:gd name="adj2" fmla="val 73968"/>
            </a:avLst>
          </a:prstGeom>
          <a:solidFill>
            <a:srgbClr val="000000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TextBox 79"/>
          <p:cNvSpPr txBox="1"/>
          <p:nvPr/>
        </p:nvSpPr>
        <p:spPr>
          <a:xfrm>
            <a:off x="1330281" y="2152294"/>
            <a:ext cx="9856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Consumer Group 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919713" y="3806655"/>
            <a:ext cx="635110" cy="219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25" dirty="0"/>
              <a:t>Partition 3</a:t>
            </a:r>
          </a:p>
        </p:txBody>
      </p:sp>
      <p:cxnSp>
        <p:nvCxnSpPr>
          <p:cNvPr id="85" name="Straight Arrow Connector 84"/>
          <p:cNvCxnSpPr>
            <a:endCxn id="81" idx="0"/>
          </p:cNvCxnSpPr>
          <p:nvPr/>
        </p:nvCxnSpPr>
        <p:spPr>
          <a:xfrm>
            <a:off x="1880010" y="3004283"/>
            <a:ext cx="1357258" cy="80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113958" y="4892769"/>
            <a:ext cx="688760" cy="292313"/>
          </a:xfrm>
          <a:prstGeom prst="rect">
            <a:avLst/>
          </a:prstGeom>
          <a:solidFill>
            <a:srgbClr val="F8F8F8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consumer</a:t>
            </a:r>
          </a:p>
          <a:p>
            <a:pPr algn="ctr"/>
            <a:r>
              <a:rPr lang="en-US" sz="900" dirty="0"/>
              <a:t>4</a:t>
            </a:r>
          </a:p>
        </p:txBody>
      </p:sp>
      <p:cxnSp>
        <p:nvCxnSpPr>
          <p:cNvPr id="93" name="Straight Arrow Connector 92"/>
          <p:cNvCxnSpPr>
            <a:stCxn id="86" idx="0"/>
          </p:cNvCxnSpPr>
          <p:nvPr/>
        </p:nvCxnSpPr>
        <p:spPr>
          <a:xfrm flipH="1" flipV="1">
            <a:off x="3240566" y="4001410"/>
            <a:ext cx="217774" cy="891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427374" y="4643292"/>
            <a:ext cx="4235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reads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11104" y="5337380"/>
            <a:ext cx="42750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Note: consumers are responsible for handling duplicate messages. These could be caused by failures of another consumer in the group. </a:t>
            </a:r>
          </a:p>
        </p:txBody>
      </p:sp>
    </p:spTree>
    <p:extLst>
      <p:ext uri="{BB962C8B-B14F-4D97-AF65-F5344CB8AC3E}">
        <p14:creationId xmlns:p14="http://schemas.microsoft.com/office/powerpoint/2010/main" val="97815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00015"/>
            <a:ext cx="7367837" cy="2289268"/>
          </a:xfrm>
        </p:spPr>
        <p:txBody>
          <a:bodyPr anchor="t">
            <a:normAutofit/>
          </a:bodyPr>
          <a:lstStyle/>
          <a:p>
            <a:pPr marL="342900" lvl="1" indent="0">
              <a:buNone/>
            </a:pPr>
            <a:r>
              <a:rPr lang="en-US" sz="1800" b="1" dirty="0"/>
              <a:t>Definition</a:t>
            </a:r>
          </a:p>
          <a:p>
            <a:pPr marL="342900" lvl="1" indent="0">
              <a:buNone/>
            </a:pPr>
            <a:r>
              <a:rPr lang="en-US" sz="1800" b="1" dirty="0"/>
              <a:t>Event</a:t>
            </a:r>
            <a:r>
              <a:rPr lang="en-US" sz="1800" dirty="0"/>
              <a:t>-</a:t>
            </a:r>
            <a:r>
              <a:rPr lang="en-US" sz="1800" b="1" dirty="0"/>
              <a:t>driven architecture</a:t>
            </a:r>
            <a:r>
              <a:rPr lang="en-US" sz="1800" dirty="0"/>
              <a:t>, also known as message-</a:t>
            </a:r>
            <a:r>
              <a:rPr lang="en-US" sz="1800" b="1" dirty="0"/>
              <a:t>driven architecture</a:t>
            </a:r>
            <a:r>
              <a:rPr lang="en-US" sz="1800" dirty="0"/>
              <a:t>, is a software </a:t>
            </a:r>
            <a:r>
              <a:rPr lang="en-US" sz="1800" b="1" dirty="0"/>
              <a:t>architecture</a:t>
            </a:r>
            <a:r>
              <a:rPr lang="en-US" sz="1800" dirty="0"/>
              <a:t> pattern promoting the production, detection, consumption of, and reaction to events. An </a:t>
            </a:r>
            <a:r>
              <a:rPr lang="en-US" sz="1800" b="1" dirty="0"/>
              <a:t>event</a:t>
            </a:r>
            <a:r>
              <a:rPr lang="en-US" sz="1800" dirty="0"/>
              <a:t> can be </a:t>
            </a:r>
            <a:r>
              <a:rPr lang="en-US" sz="1800" b="1" dirty="0"/>
              <a:t>defined</a:t>
            </a:r>
            <a:r>
              <a:rPr lang="en-US" sz="1800" dirty="0"/>
              <a:t> as "a significant change in state".</a:t>
            </a:r>
          </a:p>
          <a:p>
            <a:pPr marL="342900" lvl="1" indent="0">
              <a:buNone/>
            </a:pPr>
            <a:r>
              <a:rPr lang="en-US" sz="1800" dirty="0"/>
              <a:t>https://en.wikipedia.org/wiki/</a:t>
            </a:r>
            <a:r>
              <a:rPr lang="en-US" sz="1800" b="1" dirty="0"/>
              <a:t>Event</a:t>
            </a:r>
            <a:r>
              <a:rPr lang="en-US" sz="1800" dirty="0"/>
              <a:t>-</a:t>
            </a:r>
            <a:r>
              <a:rPr lang="en-US" sz="1800" b="1" dirty="0"/>
              <a:t>driven</a:t>
            </a:r>
            <a:r>
              <a:rPr lang="en-US" sz="1800" dirty="0"/>
              <a:t>_</a:t>
            </a:r>
            <a:r>
              <a:rPr lang="en-US" sz="1800" b="1" dirty="0"/>
              <a:t>architecture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48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– SERIALIZATION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27" y="1005484"/>
            <a:ext cx="643928" cy="643928"/>
          </a:xfrm>
          <a:prstGeom prst="rect">
            <a:avLst/>
          </a:prstGeom>
        </p:spPr>
      </p:pic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04114" y="2065868"/>
            <a:ext cx="7367837" cy="3655921"/>
          </a:xfrm>
        </p:spPr>
        <p:txBody>
          <a:bodyPr anchor="t">
            <a:normAutofit fontScale="92500" lnSpcReduction="20000"/>
          </a:bodyPr>
          <a:lstStyle/>
          <a:p>
            <a:pPr marL="342900" lvl="1" indent="0">
              <a:buNone/>
            </a:pPr>
            <a:r>
              <a:rPr lang="en-US" sz="3200" dirty="0">
                <a:latin typeface="+mj-lt"/>
              </a:rPr>
              <a:t>Pick a format!</a:t>
            </a:r>
          </a:p>
          <a:p>
            <a:pPr marL="1143000" lvl="2" indent="-342900"/>
            <a:r>
              <a:rPr lang="en-US" sz="2600" dirty="0"/>
              <a:t>JSON</a:t>
            </a:r>
          </a:p>
          <a:p>
            <a:pPr marL="1143000" lvl="2" indent="-342900"/>
            <a:r>
              <a:rPr lang="en-US" sz="2600" dirty="0"/>
              <a:t>BSON</a:t>
            </a:r>
            <a:br>
              <a:rPr lang="en-US" sz="3000" dirty="0"/>
            </a:br>
            <a:r>
              <a:rPr lang="en-US" sz="18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http://bsonspec.org/implementations.html</a:t>
            </a:r>
          </a:p>
          <a:p>
            <a:pPr marL="1143000" lvl="2" indent="-342900"/>
            <a:r>
              <a:rPr lang="en-US" sz="2600" dirty="0"/>
              <a:t>PROTOCOL BUFFERS</a:t>
            </a:r>
            <a:br>
              <a:rPr lang="en-US" sz="3000" dirty="0"/>
            </a:br>
            <a:r>
              <a:rPr lang="en-US" sz="18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https://github.com/google/protobuf</a:t>
            </a:r>
          </a:p>
          <a:p>
            <a:pPr marL="1143000" lvl="2" indent="-342900"/>
            <a:r>
              <a:rPr lang="en-US" sz="2600" dirty="0"/>
              <a:t>BOND</a:t>
            </a:r>
            <a:br>
              <a:rPr lang="en-US" sz="3000" dirty="0"/>
            </a:br>
            <a:r>
              <a:rPr lang="en-US" sz="18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https://github.com/Microsoft/bond</a:t>
            </a:r>
          </a:p>
          <a:p>
            <a:pPr marL="1143000" lvl="2" indent="-342900"/>
            <a:r>
              <a:rPr lang="en-US" sz="2600" dirty="0"/>
              <a:t>AVRO</a:t>
            </a:r>
            <a:br>
              <a:rPr lang="en-US" sz="3000" dirty="0"/>
            </a:br>
            <a:r>
              <a:rPr lang="en-US" sz="1800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https://avro.apache.org/index.html</a:t>
            </a:r>
          </a:p>
          <a:p>
            <a:pPr marL="342900" lvl="1" indent="0">
              <a:buNone/>
            </a:pPr>
            <a:endParaRPr lang="en-US" sz="3200" u="sng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685800" lvl="1" indent="-342900">
              <a:lnSpc>
                <a:spcPct val="150000"/>
              </a:lnSpc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0" y="2482324"/>
            <a:ext cx="2396240" cy="26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8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– getting started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05" y="1015770"/>
            <a:ext cx="643928" cy="6439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2065867"/>
            <a:ext cx="861146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Install Kafka &amp; </a:t>
            </a:r>
            <a:r>
              <a:rPr lang="en-US" sz="2400" b="1" dirty="0" err="1"/>
              <a:t>ZooKeeper</a:t>
            </a:r>
            <a:endParaRPr lang="en-US" sz="2400" b="1" dirty="0"/>
          </a:p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https://dzone.com/articles/running-apache-kafka-on-windows-os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JDK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</a:t>
            </a:r>
            <a:r>
              <a:rPr lang="en-US" dirty="0" err="1"/>
              <a:t>ZooKeeper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Kafka</a:t>
            </a:r>
          </a:p>
          <a:p>
            <a:r>
              <a:rPr lang="en-US" dirty="0"/>
              <a:t> </a:t>
            </a:r>
          </a:p>
          <a:p>
            <a:r>
              <a:rPr lang="en-US" sz="2400" b="1" dirty="0"/>
              <a:t>Start Kafka &amp; </a:t>
            </a:r>
            <a:r>
              <a:rPr lang="en-US" sz="2400" b="1" dirty="0" err="1"/>
              <a:t>ZooKeeper</a:t>
            </a:r>
            <a:endParaRPr lang="en-US" sz="2400" dirty="0"/>
          </a:p>
          <a:p>
            <a:r>
              <a:rPr lang="en-US" dirty="0"/>
              <a:t>Start </a:t>
            </a:r>
            <a:r>
              <a:rPr lang="en-US" dirty="0" err="1"/>
              <a:t>ZooKeeper</a:t>
            </a:r>
            <a:endParaRPr lang="en-US" dirty="0"/>
          </a:p>
          <a:p>
            <a:r>
              <a:rPr lang="en-US" dirty="0"/>
              <a:t>C:\bin\zookeeper-3.4.8\bin&gt;zkServer.cmd</a:t>
            </a:r>
          </a:p>
          <a:p>
            <a:endParaRPr lang="en-US" dirty="0"/>
          </a:p>
          <a:p>
            <a:r>
              <a:rPr lang="en-US" dirty="0"/>
              <a:t>Start Kafka</a:t>
            </a:r>
          </a:p>
          <a:p>
            <a:r>
              <a:rPr lang="en-US" dirty="0"/>
              <a:t>C:\bin\kafka_2.11-0.8.2.2&gt;.\bin\windows\kafka-server-start.bat .\</a:t>
            </a:r>
            <a:r>
              <a:rPr lang="en-US" dirty="0" err="1"/>
              <a:t>config</a:t>
            </a:r>
            <a:r>
              <a:rPr lang="en-US" dirty="0"/>
              <a:t>\</a:t>
            </a:r>
            <a:r>
              <a:rPr lang="en-US" dirty="0" err="1"/>
              <a:t>server.properties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4474089"/>
            <a:ext cx="4069533" cy="298764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57200" y="5313771"/>
            <a:ext cx="8514784" cy="298764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67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57201" y="2485859"/>
            <a:ext cx="5927018" cy="561315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– getting started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05" y="1015770"/>
            <a:ext cx="643928" cy="6439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2065867"/>
            <a:ext cx="749705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Create a topic</a:t>
            </a:r>
          </a:p>
          <a:p>
            <a:r>
              <a:rPr lang="en-US" dirty="0"/>
              <a:t>kafka-topics.bat --create --zookeeper localhost:2181 </a:t>
            </a:r>
            <a:br>
              <a:rPr lang="en-US" dirty="0"/>
            </a:br>
            <a:r>
              <a:rPr lang="en-US" dirty="0"/>
              <a:t>      --replication-factor 1 --partitions 1 --topic SampleTopic1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sz="2400" b="1" dirty="0"/>
          </a:p>
          <a:p>
            <a:r>
              <a:rPr lang="en-US" sz="2400" b="1" dirty="0"/>
              <a:t>Other Useful Topic Commands</a:t>
            </a:r>
          </a:p>
          <a:p>
            <a:endParaRPr lang="en-US" sz="2000" dirty="0"/>
          </a:p>
          <a:p>
            <a:r>
              <a:rPr lang="en-US" sz="2000" dirty="0"/>
              <a:t>List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kafka-topics.bat --list --zookeeper localhost:2181</a:t>
            </a:r>
          </a:p>
          <a:p>
            <a:endParaRPr lang="en-US" dirty="0"/>
          </a:p>
          <a:p>
            <a:r>
              <a:rPr lang="en-US" dirty="0"/>
              <a:t>Describe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kafka-topics.bat --describe --zookeeper localhost:2181 --topic [Topic Name]</a:t>
            </a:r>
          </a:p>
        </p:txBody>
      </p:sp>
    </p:spTree>
    <p:extLst>
      <p:ext uri="{BB962C8B-B14F-4D97-AF65-F5344CB8AC3E}">
        <p14:creationId xmlns:p14="http://schemas.microsoft.com/office/powerpoint/2010/main" val="318535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Kafka manager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86" y="1015770"/>
            <a:ext cx="643928" cy="6439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885154"/>
            <a:ext cx="4679950" cy="3686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8300" y="2381825"/>
            <a:ext cx="27535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https://github.com/yahoo/kafka-manager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8300" y="1797050"/>
            <a:ext cx="3488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 tool for managing Apache Kafka created by Yahoo.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8299" y="2566977"/>
            <a:ext cx="3488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Or get the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146336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981" y="2463801"/>
            <a:ext cx="7548939" cy="273685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Producing and consuming message in C#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981" y="5598584"/>
            <a:ext cx="51817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+mj-lt"/>
              </a:rPr>
              <a:t>Sample code: </a:t>
            </a:r>
          </a:p>
          <a:p>
            <a:r>
              <a:rPr lang="en-US" sz="1400" dirty="0">
                <a:latin typeface="+mj-lt"/>
              </a:rPr>
              <a:t>https://github.com/dotnetpowered/StreamProcessingSample</a:t>
            </a:r>
          </a:p>
        </p:txBody>
      </p:sp>
    </p:spTree>
    <p:extLst>
      <p:ext uri="{BB962C8B-B14F-4D97-AF65-F5344CB8AC3E}">
        <p14:creationId xmlns:p14="http://schemas.microsoft.com/office/powerpoint/2010/main" val="1245654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b="1" dirty="0"/>
              <a:t>Apache Spark</a:t>
            </a:r>
            <a:r>
              <a:rPr lang="en-US" dirty="0"/>
              <a:t> is a fast and general engine for large-scale data processing,  Runs programs up to 100x faster than Hadoop MapReduce in memory, or 10x faster on disk.</a:t>
            </a:r>
          </a:p>
          <a:p>
            <a:r>
              <a:rPr lang="en-US" b="1" dirty="0"/>
              <a:t>Spark Streaming</a:t>
            </a:r>
            <a:r>
              <a:rPr lang="en-US" dirty="0"/>
              <a:t> makes it easy to build scalable fault-tolerant streaming applications.</a:t>
            </a:r>
            <a:br>
              <a:rPr lang="en-US" dirty="0"/>
            </a:br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https://spark.apache.org/streaming/</a:t>
            </a:r>
          </a:p>
          <a:p>
            <a:r>
              <a:rPr lang="en-US" dirty="0"/>
              <a:t>Supports streaming directly from </a:t>
            </a:r>
            <a:r>
              <a:rPr lang="en-US" b="1" dirty="0"/>
              <a:t>Apache Kafka</a:t>
            </a:r>
            <a:r>
              <a:rPr lang="en-US" dirty="0"/>
              <a:t>.</a:t>
            </a:r>
            <a:br>
              <a:rPr lang="en-US" dirty="0"/>
            </a:br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http://spark.apache.org/docs/latest/streaming-kafka-integration.html</a:t>
            </a:r>
          </a:p>
        </p:txBody>
      </p:sp>
      <p:pic>
        <p:nvPicPr>
          <p:cNvPr id="1026" name="Picture 2" descr="https://www.ctl.io/assets/images/blueprint/spark-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59" y="1020980"/>
            <a:ext cx="898831" cy="4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8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        - firing up the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797521"/>
            <a:ext cx="8433303" cy="2993680"/>
          </a:xfrm>
        </p:spPr>
        <p:txBody>
          <a:bodyPr anchor="t"/>
          <a:lstStyle/>
          <a:p>
            <a:r>
              <a:rPr lang="en-US" dirty="0"/>
              <a:t>Start the master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Start one or more slaves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Access the Spark cluster via browser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https://www.ctl.io/assets/images/blueprint/spark-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59" y="1020980"/>
            <a:ext cx="898831" cy="4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8072" y="3163648"/>
            <a:ext cx="782219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dirty="0"/>
              <a:t>spark-class </a:t>
            </a:r>
            <a:r>
              <a:rPr lang="en-US" dirty="0" err="1"/>
              <a:t>org.apache.spark.deploy.master.Master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848072" y="4091774"/>
            <a:ext cx="782219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dirty="0"/>
              <a:t>spark-class </a:t>
            </a:r>
            <a:r>
              <a:rPr lang="en-US" dirty="0" err="1"/>
              <a:t>org.apache.spark.deploy.worker.Worker</a:t>
            </a:r>
            <a:r>
              <a:rPr lang="en-US" dirty="0"/>
              <a:t> spark://spark-master:7077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848072" y="5055741"/>
            <a:ext cx="782219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dirty="0"/>
              <a:t>http://spark-master:8080</a:t>
            </a:r>
            <a:endParaRPr lang="en-US" sz="1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1990254"/>
            <a:ext cx="8433303" cy="807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198" y="2130872"/>
            <a:ext cx="480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Spark is made up of master and slave processes…</a:t>
            </a:r>
          </a:p>
        </p:txBody>
      </p:sp>
    </p:spTree>
    <p:extLst>
      <p:ext uri="{BB962C8B-B14F-4D97-AF65-F5344CB8AC3E}">
        <p14:creationId xmlns:p14="http://schemas.microsoft.com/office/powerpoint/2010/main" val="234280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        with       </a:t>
            </a:r>
            <a:r>
              <a:rPr lang="en-US" dirty="0" err="1"/>
              <a:t>mobius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142068"/>
            <a:ext cx="8045451" cy="3649133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Mobius is a .NET language binding for Spark.  It is a Java wrapper for building workers in C# and other CLR-based languages.</a:t>
            </a:r>
          </a:p>
          <a:p>
            <a:r>
              <a:rPr lang="en-US" dirty="0"/>
              <a:t>Reference the </a:t>
            </a:r>
            <a:r>
              <a:rPr lang="en-US" dirty="0" err="1"/>
              <a:t>Microsoft.SparkCLR</a:t>
            </a:r>
            <a:r>
              <a:rPr lang="en-US" dirty="0"/>
              <a:t>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Build a console application utilizing the API</a:t>
            </a:r>
          </a:p>
          <a:p>
            <a:r>
              <a:rPr lang="en-US" dirty="0"/>
              <a:t>Submit your program to Spark using the following script</a:t>
            </a:r>
          </a:p>
          <a:p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https://www.ctl.io/assets/images/blueprint/spark-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59" y="1020980"/>
            <a:ext cx="898831" cy="4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23455" y="4214978"/>
            <a:ext cx="7822194" cy="138499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dirty="0"/>
              <a:t>sparkclr-submit.cmd </a:t>
            </a:r>
          </a:p>
          <a:p>
            <a:r>
              <a:rPr lang="en-US" dirty="0"/>
              <a:t>	</a:t>
            </a:r>
            <a:r>
              <a:rPr lang="en-US" sz="1600" dirty="0"/>
              <a:t>--master spark://spark-master:7077 </a:t>
            </a:r>
          </a:p>
          <a:p>
            <a:r>
              <a:rPr lang="en-US" sz="1600" dirty="0"/>
              <a:t>	--jars &lt;path&gt;\runtime\dependencies\spark-streaming-kafka-assembly_2.10-1.6.1.jar </a:t>
            </a:r>
          </a:p>
          <a:p>
            <a:r>
              <a:rPr lang="en-US" sz="1600" dirty="0"/>
              <a:t>	--exe StreamingRulesEngineHost.exe 	C:\src\StreamProcessing\StreamProcessingHost\bin\Debug</a:t>
            </a:r>
          </a:p>
        </p:txBody>
      </p:sp>
      <p:sp>
        <p:nvSpPr>
          <p:cNvPr id="5" name="Rectangle 4"/>
          <p:cNvSpPr/>
          <p:nvPr/>
        </p:nvSpPr>
        <p:spPr>
          <a:xfrm>
            <a:off x="527049" y="5791201"/>
            <a:ext cx="2964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https://github.com/Microsoft/Mobius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093" y="1071368"/>
            <a:ext cx="528832" cy="5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2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981" y="2463801"/>
            <a:ext cx="7548939" cy="273685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Consuming messages in C# using Spark</a:t>
            </a:r>
          </a:p>
        </p:txBody>
      </p:sp>
      <p:sp>
        <p:nvSpPr>
          <p:cNvPr id="4" name="Rectangle 3"/>
          <p:cNvSpPr/>
          <p:nvPr/>
        </p:nvSpPr>
        <p:spPr>
          <a:xfrm>
            <a:off x="563981" y="5598584"/>
            <a:ext cx="51817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+mj-lt"/>
              </a:rPr>
              <a:t>Sample code: </a:t>
            </a:r>
          </a:p>
          <a:p>
            <a:r>
              <a:rPr lang="en-US" sz="1400" dirty="0">
                <a:latin typeface="+mj-lt"/>
              </a:rPr>
              <a:t>https://github.com/dotnetpowered/StreamProcessingSample</a:t>
            </a:r>
          </a:p>
        </p:txBody>
      </p:sp>
    </p:spTree>
    <p:extLst>
      <p:ext uri="{BB962C8B-B14F-4D97-AF65-F5344CB8AC3E}">
        <p14:creationId xmlns:p14="http://schemas.microsoft.com/office/powerpoint/2010/main" val="3346115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0368" y="2735771"/>
            <a:ext cx="7849355" cy="287737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9601"/>
            <a:ext cx="8777336" cy="1456267"/>
          </a:xfrm>
        </p:spPr>
        <p:txBody>
          <a:bodyPr/>
          <a:lstStyle/>
          <a:p>
            <a:r>
              <a:rPr lang="en-US" dirty="0"/>
              <a:t>Using the ELK stack for integration &amp;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5725"/>
            <a:ext cx="7548939" cy="747352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/>
              <a:t>Logstack</a:t>
            </a:r>
            <a:r>
              <a:rPr lang="en-US" dirty="0"/>
              <a:t> to ingest events and/or consume events.  Allows for “ETL” and integration with tools such as Elastic Search.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9829" t="22068" b="50725"/>
          <a:stretch/>
        </p:blipFill>
        <p:spPr>
          <a:xfrm>
            <a:off x="2622448" y="2959449"/>
            <a:ext cx="1582553" cy="487209"/>
          </a:xfrm>
          <a:prstGeom prst="rect">
            <a:avLst/>
          </a:prstGeom>
        </p:spPr>
      </p:pic>
      <p:sp>
        <p:nvSpPr>
          <p:cNvPr id="9" name="Flowchart: Magnetic Disk 8"/>
          <p:cNvSpPr/>
          <p:nvPr/>
        </p:nvSpPr>
        <p:spPr>
          <a:xfrm>
            <a:off x="680193" y="2879087"/>
            <a:ext cx="1071326" cy="516304"/>
          </a:xfrm>
          <a:prstGeom prst="flowChartMagneticDisk">
            <a:avLst/>
          </a:prstGeom>
          <a:solidFill>
            <a:schemeClr val="tx2">
              <a:lumMod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lded Corner 10"/>
          <p:cNvSpPr/>
          <p:nvPr/>
        </p:nvSpPr>
        <p:spPr>
          <a:xfrm>
            <a:off x="918599" y="3777643"/>
            <a:ext cx="673230" cy="546838"/>
          </a:xfrm>
          <a:prstGeom prst="foldedCorner">
            <a:avLst/>
          </a:prstGeom>
          <a:solidFill>
            <a:schemeClr val="tx2">
              <a:lumMod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ultidocument 11"/>
          <p:cNvSpPr/>
          <p:nvPr/>
        </p:nvSpPr>
        <p:spPr>
          <a:xfrm>
            <a:off x="918599" y="4706734"/>
            <a:ext cx="751438" cy="633742"/>
          </a:xfrm>
          <a:prstGeom prst="flowChartMultidocument">
            <a:avLst/>
          </a:prstGeom>
          <a:solidFill>
            <a:schemeClr val="tx2">
              <a:lumMod val="2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16101" r="55475" b="50783"/>
          <a:stretch/>
        </p:blipFill>
        <p:spPr>
          <a:xfrm>
            <a:off x="6475491" y="3805545"/>
            <a:ext cx="1754109" cy="5930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32864" t="54853" r="28782" b="11679"/>
          <a:stretch/>
        </p:blipFill>
        <p:spPr>
          <a:xfrm>
            <a:off x="6736737" y="4789643"/>
            <a:ext cx="1510970" cy="5993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18853" y="3203053"/>
            <a:ext cx="16037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Shipper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(for non-Kafka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enabled producers)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59829" t="22068" b="50725"/>
          <a:stretch/>
        </p:blipFill>
        <p:spPr>
          <a:xfrm>
            <a:off x="6555622" y="2979376"/>
            <a:ext cx="1582553" cy="4872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67974" y="323203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89" y="2811140"/>
            <a:ext cx="1715437" cy="901704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7" idx="1"/>
          </p:cNvCxnSpPr>
          <p:nvPr/>
        </p:nvCxnSpPr>
        <p:spPr>
          <a:xfrm>
            <a:off x="1861317" y="3142470"/>
            <a:ext cx="761131" cy="6058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688148" y="3422052"/>
            <a:ext cx="953496" cy="57075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814893" y="3665656"/>
            <a:ext cx="826751" cy="123640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110258" y="3251984"/>
            <a:ext cx="364231" cy="1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61070" y="3272583"/>
            <a:ext cx="364231" cy="1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04876" y="4182594"/>
            <a:ext cx="79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525306" y="3586929"/>
            <a:ext cx="0" cy="26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503286" y="4551926"/>
            <a:ext cx="0" cy="26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57199" y="5687623"/>
            <a:ext cx="5795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https://www.elastic.co/blog/just-enough-kafka-for-the-elastic-stack-part1</a:t>
            </a:r>
          </a:p>
        </p:txBody>
      </p:sp>
    </p:spTree>
    <p:extLst>
      <p:ext uri="{BB962C8B-B14F-4D97-AF65-F5344CB8AC3E}">
        <p14:creationId xmlns:p14="http://schemas.microsoft.com/office/powerpoint/2010/main" val="415316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8415196" cy="1456267"/>
          </a:xfrm>
        </p:spPr>
        <p:txBody>
          <a:bodyPr/>
          <a:lstStyle/>
          <a:p>
            <a:r>
              <a:rPr lang="en-US" dirty="0"/>
              <a:t>Event-Driven systems are about unlocking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00015"/>
            <a:ext cx="7367837" cy="2289268"/>
          </a:xfrm>
        </p:spPr>
        <p:txBody>
          <a:bodyPr anchor="t">
            <a:normAutofit/>
          </a:bodyPr>
          <a:lstStyle/>
          <a:p>
            <a:pPr marL="685800" lvl="1" indent="-342900"/>
            <a:r>
              <a:rPr lang="en-US" sz="2400" dirty="0"/>
              <a:t>Data is the driving force behind innovation</a:t>
            </a:r>
          </a:p>
          <a:p>
            <a:pPr marL="685800" lvl="1" indent="-342900"/>
            <a:endParaRPr lang="en-US" sz="2400" dirty="0"/>
          </a:p>
          <a:p>
            <a:pPr marL="685800" lvl="1" indent="-342900"/>
            <a:r>
              <a:rPr lang="en-US" sz="2400" dirty="0"/>
              <a:t>Event-driven systems allow you to unlock the data – and unlock the innovation.</a:t>
            </a:r>
          </a:p>
        </p:txBody>
      </p:sp>
    </p:spTree>
    <p:extLst>
      <p:ext uri="{BB962C8B-B14F-4D97-AF65-F5344CB8AC3E}">
        <p14:creationId xmlns:p14="http://schemas.microsoft.com/office/powerpoint/2010/main" val="74609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09601"/>
            <a:ext cx="8305045" cy="1456267"/>
          </a:xfrm>
        </p:spPr>
        <p:txBody>
          <a:bodyPr/>
          <a:lstStyle/>
          <a:p>
            <a:r>
              <a:rPr lang="en-US" dirty="0"/>
              <a:t>Connecting </a:t>
            </a:r>
            <a:r>
              <a:rPr lang="en-US" dirty="0" err="1"/>
              <a:t>kafka</a:t>
            </a:r>
            <a:r>
              <a:rPr lang="en-US" dirty="0"/>
              <a:t> to elastic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5725"/>
            <a:ext cx="7548939" cy="521016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For consumers: Configure a Kafka input </a:t>
            </a:r>
          </a:p>
        </p:txBody>
      </p:sp>
      <p:sp>
        <p:nvSpPr>
          <p:cNvPr id="4" name="Rectangle 3"/>
          <p:cNvSpPr/>
          <p:nvPr/>
        </p:nvSpPr>
        <p:spPr>
          <a:xfrm>
            <a:off x="757401" y="2214576"/>
            <a:ext cx="6983312" cy="181588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input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kafka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zk_connect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800"/>
                </a:solidFill>
                <a:latin typeface="Courier New" panose="02070309020205020404" pitchFamily="49" charset="0"/>
              </a:rPr>
              <a:t>"kafka:2181"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group_id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80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008800"/>
                </a:solidFill>
                <a:latin typeface="Courier New" panose="02070309020205020404" pitchFamily="49" charset="0"/>
              </a:rPr>
              <a:t>logstash</a:t>
            </a:r>
            <a:r>
              <a:rPr lang="en-US" sz="1400" dirty="0">
                <a:solidFill>
                  <a:srgbClr val="00880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topic_id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80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008800"/>
                </a:solidFill>
                <a:latin typeface="Courier New" panose="02070309020205020404" pitchFamily="49" charset="0"/>
              </a:rPr>
              <a:t>apache_logs</a:t>
            </a:r>
            <a:r>
              <a:rPr lang="en-US" sz="1400" dirty="0">
                <a:solidFill>
                  <a:srgbClr val="008800"/>
                </a:solidFill>
                <a:latin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consumer_threads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6666"/>
                </a:solidFill>
                <a:latin typeface="Courier New" panose="02070309020205020404" pitchFamily="49" charset="0"/>
              </a:rPr>
              <a:t>16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</a:rPr>
              <a:t>}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65157" y="4105061"/>
            <a:ext cx="7548939" cy="521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Don’t forget about to select a </a:t>
            </a:r>
            <a:r>
              <a:rPr lang="en-US" b="1" dirty="0"/>
              <a:t>codec</a:t>
            </a:r>
            <a:r>
              <a:rPr lang="en-US" dirty="0"/>
              <a:t> for serialization!</a:t>
            </a:r>
          </a:p>
        </p:txBody>
      </p:sp>
      <p:sp>
        <p:nvSpPr>
          <p:cNvPr id="6" name="Rectangle 5"/>
          <p:cNvSpPr/>
          <p:nvPr/>
        </p:nvSpPr>
        <p:spPr>
          <a:xfrm>
            <a:off x="757400" y="5106629"/>
            <a:ext cx="6983313" cy="73866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C:\bin\logstash-2.3.2\bin&gt;logstash -e "input {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kafka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topic_id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=&gt; 'SampleTopic2' } } output {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elasticsearch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{ index=&gt;'sample-%{+YYYY.MM.dd}'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document_id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=&gt; '%{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}' } }"</a:t>
            </a:r>
            <a:endParaRPr lang="en-US" sz="1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156" y="4715908"/>
            <a:ext cx="7548939" cy="521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Putting it all together:</a:t>
            </a:r>
          </a:p>
        </p:txBody>
      </p:sp>
    </p:spTree>
    <p:extLst>
      <p:ext uri="{BB962C8B-B14F-4D97-AF65-F5344CB8AC3E}">
        <p14:creationId xmlns:p14="http://schemas.microsoft.com/office/powerpoint/2010/main" val="44368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866272"/>
            <a:ext cx="7367837" cy="4190496"/>
          </a:xfrm>
        </p:spPr>
        <p:txBody>
          <a:bodyPr anchor="t">
            <a:normAutofit/>
          </a:bodyPr>
          <a:lstStyle/>
          <a:p>
            <a:pPr marL="685800" lvl="1" indent="-342900"/>
            <a:r>
              <a:rPr lang="en-US" sz="2400" dirty="0"/>
              <a:t>Event-driven systems are a key ingredient to unlocking your organization’s potential.  Make data available to current and future apps, improve scalability, and decrease complexity.  </a:t>
            </a:r>
          </a:p>
          <a:p>
            <a:pPr marL="685800" lvl="1" indent="-342900"/>
            <a:r>
              <a:rPr lang="en-US" sz="2400" dirty="0"/>
              <a:t>Kafka is foundational infrastructure for event-driven systems and is battle tested at scale.</a:t>
            </a:r>
          </a:p>
          <a:p>
            <a:pPr marL="685800" lvl="1" indent="-342900"/>
            <a:r>
              <a:rPr lang="en-US" sz="2400" dirty="0"/>
              <a:t>The ecosystem building around Kafka is rich - allowing you to connect using various tools.</a:t>
            </a:r>
          </a:p>
          <a:p>
            <a:pPr marL="685800" lvl="1" indent="-34290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985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89430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244" y="0"/>
            <a:ext cx="941524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71244" y="-21276"/>
            <a:ext cx="9415245" cy="6879275"/>
          </a:xfrm>
          <a:prstGeom prst="rect">
            <a:avLst/>
          </a:prstGeom>
          <a:solidFill>
            <a:srgbClr val="000000">
              <a:alpha val="6902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364" y="1043155"/>
            <a:ext cx="4398077" cy="1816098"/>
          </a:xfrm>
        </p:spPr>
        <p:txBody>
          <a:bodyPr>
            <a:noAutofit/>
          </a:bodyPr>
          <a:lstStyle/>
          <a:p>
            <a:pPr algn="l"/>
            <a:r>
              <a:rPr lang="en-US" sz="3300" b="1" dirty="0"/>
              <a:t>Thank you!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832" y="4603967"/>
            <a:ext cx="2522349" cy="534671"/>
          </a:xfrm>
        </p:spPr>
        <p:txBody>
          <a:bodyPr>
            <a:normAutofit lnSpcReduction="10000"/>
          </a:bodyPr>
          <a:lstStyle/>
          <a:p>
            <a:pPr algn="l">
              <a:spcAft>
                <a:spcPts val="0"/>
              </a:spcAft>
            </a:pPr>
            <a:r>
              <a:rPr lang="en-US" b="1" dirty="0"/>
              <a:t>Brian Ritchie</a:t>
            </a:r>
          </a:p>
          <a:p>
            <a:pPr algn="l">
              <a:spcAft>
                <a:spcPts val="0"/>
              </a:spcAft>
            </a:pPr>
            <a:r>
              <a:rPr lang="en-US" sz="1400" dirty="0"/>
              <a:t>CTO, XeoHealth</a:t>
            </a:r>
          </a:p>
          <a:p>
            <a:pPr algn="l">
              <a:spcAft>
                <a:spcPts val="0"/>
              </a:spcAft>
            </a:pPr>
            <a:endParaRPr lang="en-US" sz="1050" dirty="0"/>
          </a:p>
          <a:p>
            <a:pPr algn="l">
              <a:spcAft>
                <a:spcPts val="0"/>
              </a:spcAft>
            </a:pPr>
            <a:endParaRPr lang="en-US" sz="1050" dirty="0"/>
          </a:p>
        </p:txBody>
      </p:sp>
      <p:grpSp>
        <p:nvGrpSpPr>
          <p:cNvPr id="8" name="Group 7"/>
          <p:cNvGrpSpPr/>
          <p:nvPr/>
        </p:nvGrpSpPr>
        <p:grpSpPr>
          <a:xfrm>
            <a:off x="6947560" y="280033"/>
            <a:ext cx="2196441" cy="444186"/>
            <a:chOff x="187947" y="6178123"/>
            <a:chExt cx="2928588" cy="592248"/>
          </a:xfrm>
        </p:grpSpPr>
        <p:pic>
          <p:nvPicPr>
            <p:cNvPr id="1028" name="Picture 4" descr="https://www.codeonthebeach.com/img/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47" y="6178123"/>
              <a:ext cx="2928588" cy="50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1928618" y="6397417"/>
              <a:ext cx="1002789" cy="372954"/>
            </a:xfrm>
            <a:prstGeom prst="rect">
              <a:avLst/>
            </a:prstGeom>
            <a:effectLst/>
          </p:spPr>
          <p:txBody>
            <a:bodyPr vert="horz" lIns="68580" tIns="34290" rIns="68580" bIns="34290" rtlCol="0" anchor="b">
              <a:noAutofit/>
            </a:bodyPr>
            <a:lstStyle>
              <a:lvl1pPr algn="r" defTabSz="457200" rtl="0" eaLnBrk="1" latinLnBrk="0" hangingPunct="1">
                <a:spcBef>
                  <a:spcPct val="0"/>
                </a:spcBef>
                <a:buNone/>
                <a:defRPr sz="480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sz="1800" b="1" dirty="0">
                  <a:latin typeface="+mn-lt"/>
                </a:rPr>
                <a:t>2016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2122" y="5417793"/>
            <a:ext cx="1109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@</a:t>
            </a:r>
            <a:r>
              <a:rPr lang="en-US" sz="1200" dirty="0" err="1">
                <a:latin typeface="+mj-lt"/>
              </a:rPr>
              <a:t>brian_ritchie</a:t>
            </a:r>
            <a:endParaRPr lang="en-US" sz="1200" dirty="0">
              <a:latin typeface="+mj-lt"/>
            </a:endParaRPr>
          </a:p>
        </p:txBody>
      </p:sp>
      <p:pic>
        <p:nvPicPr>
          <p:cNvPr id="1030" name="Picture 6" descr="http://www.iconsdb.com/icons/preview/white/twitter-xx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6" y="5455122"/>
            <a:ext cx="154855" cy="15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il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6" y="5669284"/>
            <a:ext cx="154855" cy="15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8420" y="5631294"/>
            <a:ext cx="1705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</a:rPr>
              <a:t>brian.ritchie@gmail.com</a:t>
            </a:r>
          </a:p>
        </p:txBody>
      </p:sp>
      <p:pic>
        <p:nvPicPr>
          <p:cNvPr id="1034" name="Picture 10" descr="globe 4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92" y="5882389"/>
            <a:ext cx="170586" cy="17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1078" y="5852265"/>
            <a:ext cx="2669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http://www.dotnetpowered.com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3823384" y="5590001"/>
            <a:ext cx="51817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+mj-lt"/>
              </a:rPr>
              <a:t>Sample code: </a:t>
            </a:r>
          </a:p>
          <a:p>
            <a:r>
              <a:rPr lang="en-US" sz="1400" dirty="0">
                <a:latin typeface="+mj-lt"/>
              </a:rPr>
              <a:t>https://github.com/dotnetpowered/StreamProcessingSample</a:t>
            </a:r>
          </a:p>
        </p:txBody>
      </p:sp>
    </p:spTree>
    <p:extLst>
      <p:ext uri="{BB962C8B-B14F-4D97-AF65-F5344CB8AC3E}">
        <p14:creationId xmlns:p14="http://schemas.microsoft.com/office/powerpoint/2010/main" val="127888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are the “what happened”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481" y="2065867"/>
            <a:ext cx="8013739" cy="4561269"/>
          </a:xfrm>
        </p:spPr>
        <p:txBody>
          <a:bodyPr anchor="t">
            <a:noAutofit/>
          </a:bodyPr>
          <a:lstStyle/>
          <a:p>
            <a:r>
              <a:rPr lang="en-US" sz="2000" b="1" dirty="0"/>
              <a:t>It’s about recording “what happened”, but not coupling it to the “how”</a:t>
            </a:r>
          </a:p>
          <a:p>
            <a:r>
              <a:rPr lang="en-US" sz="2000" b="1" dirty="0"/>
              <a:t>It’s the “transactions” of your system</a:t>
            </a:r>
          </a:p>
          <a:p>
            <a:pPr lvl="1"/>
            <a:r>
              <a:rPr lang="en-US" sz="1800" b="1" dirty="0"/>
              <a:t>Product Views</a:t>
            </a:r>
          </a:p>
          <a:p>
            <a:pPr lvl="1"/>
            <a:r>
              <a:rPr lang="en-US" sz="1800" b="1" dirty="0"/>
              <a:t>Completed Sales</a:t>
            </a:r>
          </a:p>
          <a:p>
            <a:pPr lvl="1"/>
            <a:r>
              <a:rPr lang="en-US" sz="1800" b="1" dirty="0"/>
              <a:t>Page Visits</a:t>
            </a:r>
          </a:p>
          <a:p>
            <a:pPr lvl="1"/>
            <a:r>
              <a:rPr lang="en-US" sz="1800" b="1" dirty="0"/>
              <a:t>Site Logins</a:t>
            </a:r>
            <a:endParaRPr lang="en-US" sz="1800" dirty="0"/>
          </a:p>
          <a:p>
            <a:pPr lvl="1"/>
            <a:r>
              <a:rPr lang="en-US" sz="1800" b="1" dirty="0"/>
              <a:t>Shipping Notifications</a:t>
            </a:r>
          </a:p>
          <a:p>
            <a:pPr lvl="1"/>
            <a:r>
              <a:rPr lang="en-US" sz="1800" b="1" dirty="0"/>
              <a:t>Inventory Received</a:t>
            </a:r>
          </a:p>
          <a:p>
            <a:pPr lvl="1"/>
            <a:r>
              <a:rPr lang="en-US" sz="1800" b="1" dirty="0" err="1"/>
              <a:t>IoT</a:t>
            </a:r>
            <a:endParaRPr lang="en-US" sz="1800" b="1" dirty="0"/>
          </a:p>
          <a:p>
            <a:pPr lvl="1"/>
            <a:r>
              <a:rPr lang="en-US" sz="1800" b="1" dirty="0"/>
              <a:t>…and much more</a:t>
            </a:r>
          </a:p>
          <a:p>
            <a:pPr lvl="1"/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1736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– a healthcare example</a:t>
            </a:r>
          </a:p>
        </p:txBody>
      </p:sp>
      <p:sp>
        <p:nvSpPr>
          <p:cNvPr id="5" name="Oval 4"/>
          <p:cNvSpPr/>
          <p:nvPr/>
        </p:nvSpPr>
        <p:spPr>
          <a:xfrm>
            <a:off x="2521387" y="3272940"/>
            <a:ext cx="2534972" cy="17473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  <a:p>
            <a:pPr algn="ctr"/>
            <a:r>
              <a:rPr lang="en-US" dirty="0"/>
              <a:t>Stream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88873" y="2395215"/>
            <a:ext cx="0" cy="8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86047" y="1699907"/>
            <a:ext cx="1205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Healthcare</a:t>
            </a:r>
          </a:p>
          <a:p>
            <a:pPr algn="ctr"/>
            <a:r>
              <a:rPr lang="en-US" dirty="0"/>
              <a:t>Claim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103420" y="4710785"/>
            <a:ext cx="675993" cy="473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44182" y="5251653"/>
            <a:ext cx="11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Fraud</a:t>
            </a:r>
          </a:p>
          <a:p>
            <a:pPr algn="ctr"/>
            <a:r>
              <a:rPr lang="en-US" dirty="0"/>
              <a:t>Detection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652341" y="4098373"/>
            <a:ext cx="802740" cy="381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2282" y="4325702"/>
            <a:ext cx="1094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Lake</a:t>
            </a:r>
          </a:p>
          <a:p>
            <a:pPr algn="ctr"/>
            <a:r>
              <a:rPr lang="en-US" dirty="0"/>
              <a:t>Archive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5697" y="5422622"/>
            <a:ext cx="1002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Disease</a:t>
            </a:r>
          </a:p>
          <a:p>
            <a:pPr algn="ctr"/>
            <a:r>
              <a:rPr lang="en-US" dirty="0"/>
              <a:t>Trending</a:t>
            </a:r>
          </a:p>
        </p:txBody>
      </p:sp>
      <p:cxnSp>
        <p:nvCxnSpPr>
          <p:cNvPr id="19" name="Straight Arrow Connector 18"/>
          <p:cNvCxnSpPr>
            <a:endCxn id="18" idx="0"/>
          </p:cNvCxnSpPr>
          <p:nvPr/>
        </p:nvCxnSpPr>
        <p:spPr>
          <a:xfrm>
            <a:off x="3872804" y="5041604"/>
            <a:ext cx="94153" cy="381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28209" y="4972033"/>
            <a:ext cx="1197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Contract &amp;</a:t>
            </a:r>
          </a:p>
          <a:p>
            <a:pPr algn="ctr"/>
            <a:r>
              <a:rPr lang="en-US" dirty="0"/>
              <a:t>Pricing</a:t>
            </a: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4906978" y="4594746"/>
            <a:ext cx="319888" cy="37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4338" y="4146599"/>
            <a:ext cx="86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More…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097379" y="4217459"/>
            <a:ext cx="547453" cy="71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733186" y="3870008"/>
            <a:ext cx="2290527" cy="202797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don’t need to integrate with consumers or even know about a future uses of your data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33058" y="1773233"/>
            <a:ext cx="2177131" cy="1113576"/>
          </a:xfrm>
          <a:prstGeom prst="wedgeRectCallout">
            <a:avLst>
              <a:gd name="adj1" fmla="val 63167"/>
              <a:gd name="adj2" fmla="val -35874"/>
            </a:avLst>
          </a:prstGeom>
          <a:solidFill>
            <a:srgbClr val="FFFFFF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happened?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 patient received a set of services</a:t>
            </a:r>
          </a:p>
        </p:txBody>
      </p:sp>
    </p:spTree>
    <p:extLst>
      <p:ext uri="{BB962C8B-B14F-4D97-AF65-F5344CB8AC3E}">
        <p14:creationId xmlns:p14="http://schemas.microsoft.com/office/powerpoint/2010/main" val="154040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21" grpId="0"/>
      <p:bldP spid="25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systems make scalability easier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5868"/>
            <a:ext cx="7367837" cy="3655921"/>
          </a:xfrm>
        </p:spPr>
        <p:txBody>
          <a:bodyPr anchor="t">
            <a:normAutofit/>
          </a:bodyPr>
          <a:lstStyle/>
          <a:p>
            <a:pPr marL="685800" lvl="1" indent="-342900">
              <a:lnSpc>
                <a:spcPct val="150000"/>
              </a:lnSpc>
            </a:pPr>
            <a:r>
              <a:rPr lang="en-US" sz="3200" dirty="0"/>
              <a:t>Scalability of processing</a:t>
            </a:r>
          </a:p>
          <a:p>
            <a:pPr marL="685800" lvl="1" indent="-342900"/>
            <a:r>
              <a:rPr lang="en-US" sz="3200" dirty="0"/>
              <a:t>Scalability of design</a:t>
            </a:r>
          </a:p>
          <a:p>
            <a:pPr marL="685800" lvl="1" indent="-342900"/>
            <a:r>
              <a:rPr lang="en-US" sz="3200" dirty="0"/>
              <a:t>Scalability of change</a:t>
            </a:r>
          </a:p>
        </p:txBody>
      </p:sp>
    </p:spTree>
    <p:extLst>
      <p:ext uri="{BB962C8B-B14F-4D97-AF65-F5344CB8AC3E}">
        <p14:creationId xmlns:p14="http://schemas.microsoft.com/office/powerpoint/2010/main" val="369336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systems require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5868"/>
            <a:ext cx="7367837" cy="3655921"/>
          </a:xfrm>
        </p:spPr>
        <p:txBody>
          <a:bodyPr anchor="t">
            <a:normAutofit/>
          </a:bodyPr>
          <a:lstStyle/>
          <a:p>
            <a:pPr marL="685800" lvl="1" indent="-342900">
              <a:lnSpc>
                <a:spcPct val="150000"/>
              </a:lnSpc>
            </a:pPr>
            <a:r>
              <a:rPr lang="en-US" sz="3200" dirty="0"/>
              <a:t>Queue / Stream</a:t>
            </a:r>
          </a:p>
          <a:p>
            <a:pPr marL="685800" lvl="1" indent="-342900">
              <a:lnSpc>
                <a:spcPct val="150000"/>
              </a:lnSpc>
            </a:pPr>
            <a:r>
              <a:rPr lang="en-US" sz="3200" dirty="0"/>
              <a:t>Persistence</a:t>
            </a:r>
          </a:p>
          <a:p>
            <a:pPr marL="685800" lvl="1" indent="-342900">
              <a:lnSpc>
                <a:spcPct val="150000"/>
              </a:lnSpc>
            </a:pPr>
            <a:r>
              <a:rPr lang="en-US" sz="3200" dirty="0"/>
              <a:t>Distribution</a:t>
            </a:r>
          </a:p>
          <a:p>
            <a:pPr marL="685800" lvl="1" indent="-342900">
              <a:lnSpc>
                <a:spcPct val="150000"/>
              </a:lnSpc>
            </a:pPr>
            <a:r>
              <a:rPr lang="en-US" sz="3200" dirty="0"/>
              <a:t>Pub / Sub</a:t>
            </a:r>
          </a:p>
        </p:txBody>
      </p:sp>
    </p:spTree>
    <p:extLst>
      <p:ext uri="{BB962C8B-B14F-4D97-AF65-F5344CB8AC3E}">
        <p14:creationId xmlns:p14="http://schemas.microsoft.com/office/powerpoint/2010/main" val="148198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     Kafka is the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6308"/>
            <a:ext cx="7598569" cy="4163336"/>
          </a:xfrm>
        </p:spPr>
        <p:txBody>
          <a:bodyPr anchor="t">
            <a:noAutofit/>
          </a:bodyPr>
          <a:lstStyle/>
          <a:p>
            <a:r>
              <a:rPr lang="en-US" b="1" dirty="0">
                <a:latin typeface="+mj-lt"/>
              </a:rPr>
              <a:t>Apache Kafka</a:t>
            </a:r>
            <a:r>
              <a:rPr lang="en-US" dirty="0">
                <a:latin typeface="+mj-lt"/>
              </a:rPr>
              <a:t> is publish-subscribe messaging rethought as a distributed commit log.</a:t>
            </a:r>
          </a:p>
          <a:p>
            <a:pPr lvl="1"/>
            <a:r>
              <a:rPr lang="en-US" sz="1800" dirty="0">
                <a:latin typeface="+mj-lt"/>
              </a:rPr>
              <a:t>Developed by LinkedIn</a:t>
            </a:r>
          </a:p>
          <a:p>
            <a:pPr lvl="1"/>
            <a:r>
              <a:rPr lang="en-US" sz="1800" dirty="0">
                <a:latin typeface="+mj-lt"/>
              </a:rPr>
              <a:t>Written in Java</a:t>
            </a:r>
          </a:p>
          <a:p>
            <a:pPr lvl="1"/>
            <a:r>
              <a:rPr lang="en-US" sz="1800" dirty="0">
                <a:latin typeface="+mj-lt"/>
              </a:rPr>
              <a:t>Open Sourced in 2011 and graduated Apache Incubator in 2012</a:t>
            </a:r>
          </a:p>
          <a:p>
            <a:pPr lvl="1"/>
            <a:endParaRPr lang="en-US" sz="1800" dirty="0">
              <a:latin typeface="+mj-lt"/>
            </a:endParaRPr>
          </a:p>
          <a:p>
            <a:r>
              <a:rPr lang="en-US" dirty="0">
                <a:latin typeface="+mj-lt"/>
              </a:rPr>
              <a:t>Unique features of Kafka</a:t>
            </a:r>
          </a:p>
          <a:p>
            <a:pPr lvl="1"/>
            <a:r>
              <a:rPr lang="en-US" sz="1800" dirty="0">
                <a:latin typeface="+mj-lt"/>
              </a:rPr>
              <a:t>Super fast</a:t>
            </a:r>
          </a:p>
          <a:p>
            <a:pPr lvl="1"/>
            <a:r>
              <a:rPr lang="en-US" sz="1800" dirty="0">
                <a:latin typeface="+mj-lt"/>
              </a:rPr>
              <a:t>Distributed &amp; Replicated out of the box</a:t>
            </a:r>
          </a:p>
          <a:p>
            <a:pPr lvl="1"/>
            <a:r>
              <a:rPr lang="en-US" sz="1800" dirty="0">
                <a:latin typeface="+mj-lt"/>
              </a:rPr>
              <a:t>Extremely low cost</a:t>
            </a:r>
          </a:p>
          <a:p>
            <a:pPr marL="342900" lvl="1" indent="0">
              <a:buNone/>
            </a:pPr>
            <a:endParaRPr lang="en-US" sz="1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13" y="1015770"/>
            <a:ext cx="643928" cy="6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8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Apache      Kafka?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5436"/>
            <a:ext cx="7598569" cy="35610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A few small companies you might have heard of…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96" y="1000451"/>
            <a:ext cx="643928" cy="6439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7" y="3023444"/>
            <a:ext cx="1052919" cy="971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60" y="4352296"/>
            <a:ext cx="1953216" cy="6071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69319"/>
            <a:ext cx="2841165" cy="21308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473" y="3128822"/>
            <a:ext cx="2816893" cy="7605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502" y="2901878"/>
            <a:ext cx="2169254" cy="12202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5705" y="4277720"/>
            <a:ext cx="2510431" cy="6075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916" y="4387934"/>
            <a:ext cx="2905483" cy="21791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5970" y="2892352"/>
            <a:ext cx="1212206" cy="1212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163391"/>
            <a:ext cx="2942376" cy="628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4955" y="5273581"/>
            <a:ext cx="2190750" cy="4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1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2496</TotalTime>
  <Words>1772</Words>
  <Application>Microsoft Macintosh PowerPoint</Application>
  <PresentationFormat>On-screen Show (4:3)</PresentationFormat>
  <Paragraphs>332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Segoe UI Light</vt:lpstr>
      <vt:lpstr>Celestial</vt:lpstr>
      <vt:lpstr>BUILDING  EVENT-DRIVEN SYSTEMS WITH APACHE     KAFKA</vt:lpstr>
      <vt:lpstr>Event-Driven systems</vt:lpstr>
      <vt:lpstr>Event-Driven systems are about unlocking data</vt:lpstr>
      <vt:lpstr>Events are the “what happened” data</vt:lpstr>
      <vt:lpstr>Events – a healthcare example</vt:lpstr>
      <vt:lpstr>Event-Driven systems make scalability easier</vt:lpstr>
      <vt:lpstr>Event-Driven systems require infrastructure</vt:lpstr>
      <vt:lpstr>Apache      Kafka is the infrastructure</vt:lpstr>
      <vt:lpstr>Who uses Apache      Kafka?</vt:lpstr>
      <vt:lpstr>Microsoft supports       kafka</vt:lpstr>
      <vt:lpstr>Apache      Kafka – performance</vt:lpstr>
      <vt:lpstr>Apache      Kafka – performance</vt:lpstr>
      <vt:lpstr>Apache      Kafka – performance</vt:lpstr>
      <vt:lpstr>Apache      Kafka – architecture</vt:lpstr>
      <vt:lpstr>Apache      Kafka – role of zookeeper</vt:lpstr>
      <vt:lpstr>Apache      Kafka – topics</vt:lpstr>
      <vt:lpstr>Apache      Kafka – more on partitions</vt:lpstr>
      <vt:lpstr>Apache      Kafka – Persistence</vt:lpstr>
      <vt:lpstr>Apache      Kafka – consumer groups</vt:lpstr>
      <vt:lpstr>Apache      Kafka – SERIALIZATION</vt:lpstr>
      <vt:lpstr>Apache      Kafka – getting started</vt:lpstr>
      <vt:lpstr>Apache      Kafka – getting started</vt:lpstr>
      <vt:lpstr>    Kafka manager</vt:lpstr>
      <vt:lpstr>DEMO</vt:lpstr>
      <vt:lpstr>Apache</vt:lpstr>
      <vt:lpstr>Apache              - firing up the cluster</vt:lpstr>
      <vt:lpstr>Apache              with       mobius</vt:lpstr>
      <vt:lpstr>DEMO</vt:lpstr>
      <vt:lpstr>Using the ELK stack for integration &amp; visualization</vt:lpstr>
      <vt:lpstr>Connecting kafka to elastic search</vt:lpstr>
      <vt:lpstr>Let’s review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EVENT-DRIVEN SYSTEMS WITH APACHE KAFKA</dc:title>
  <dc:creator>Brian Ritchie</dc:creator>
  <cp:lastModifiedBy>Brian Ritchie</cp:lastModifiedBy>
  <cp:revision>82</cp:revision>
  <dcterms:created xsi:type="dcterms:W3CDTF">2016-08-02T01:43:41Z</dcterms:created>
  <dcterms:modified xsi:type="dcterms:W3CDTF">2020-11-23T04:16:05Z</dcterms:modified>
</cp:coreProperties>
</file>